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66" r:id="rId3"/>
    <p:sldId id="265" r:id="rId4"/>
    <p:sldId id="267" r:id="rId5"/>
    <p:sldId id="268" r:id="rId6"/>
    <p:sldId id="269" r:id="rId7"/>
    <p:sldId id="270" r:id="rId8"/>
    <p:sldId id="27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83"/>
    <p:restoredTop sz="94558"/>
  </p:normalViewPr>
  <p:slideViewPr>
    <p:cSldViewPr snapToGrid="0">
      <p:cViewPr>
        <p:scale>
          <a:sx n="108" d="100"/>
          <a:sy n="108" d="100"/>
        </p:scale>
        <p:origin x="40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97114-0730-C549-8775-022000231614}" type="datetimeFigureOut">
              <a:rPr lang="en-EE" smtClean="0"/>
              <a:t>19.03.2025</a:t>
            </a:fld>
            <a:endParaRPr lang="en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E9929-4663-9E4B-80F4-8F7DCE85EEA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6647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1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180185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19.03.2025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7896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19.03.2025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65798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19.03.2025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4284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19.03.2025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4934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19.03.2025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6926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19.03.2025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569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19.03.2025</a:t>
            </a:fld>
            <a:endParaRPr lang="en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17254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19.03.2025</a:t>
            </a:fld>
            <a:endParaRPr lang="en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26239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19.03.2025</a:t>
            </a:fld>
            <a:endParaRPr lang="en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15766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19.03.2025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222676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19.03.2025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79904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6BA7478-A19A-9540-9A96-0C096A7C5D2F}" type="datetimeFigureOut">
              <a:rPr lang="en-EE" smtClean="0"/>
              <a:t>19.03.2025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20102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A3171-FD04-01F0-D7AA-96A371FA0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9574" y="803057"/>
            <a:ext cx="5200379" cy="3566160"/>
          </a:xfrm>
        </p:spPr>
        <p:txBody>
          <a:bodyPr anchor="b"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sz="4000" dirty="0"/>
              <a:t>محاسبه خطا</a:t>
            </a:r>
            <a:endParaRPr lang="en-EE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931F0-0BC9-6CF2-E581-31B43DD52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92575" y="4529595"/>
            <a:ext cx="5193323" cy="1572768"/>
          </a:xfrm>
        </p:spPr>
        <p:txBody>
          <a:bodyPr>
            <a:normAutofit/>
          </a:bodyPr>
          <a:lstStyle/>
          <a:p>
            <a:r>
              <a:rPr lang="en-GB" sz="2800" dirty="0"/>
              <a:t>Calculating Error 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ED2E5-4EB0-56EF-135C-4D723B9B8348}"/>
              </a:ext>
            </a:extLst>
          </p:cNvPr>
          <p:cNvSpPr txBox="1"/>
          <p:nvPr/>
        </p:nvSpPr>
        <p:spPr>
          <a:xfrm>
            <a:off x="1534510" y="1219199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فصل چهارم – درس چهارم</a:t>
            </a:r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897BA-7716-F8B7-A96E-D40D0AFAF08C}"/>
              </a:ext>
            </a:extLst>
          </p:cNvPr>
          <p:cNvSpPr txBox="1"/>
          <p:nvPr/>
        </p:nvSpPr>
        <p:spPr>
          <a:xfrm>
            <a:off x="7090583" y="6293543"/>
            <a:ext cx="3034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نام فصل : ساخت مدل های </a:t>
            </a:r>
            <a:r>
              <a:rPr lang="fa-IR" dirty="0" err="1"/>
              <a:t>رگرسیونی</a:t>
            </a:r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7BA73-FEEE-8CDC-5CCE-F4ACCAB13C05}"/>
              </a:ext>
            </a:extLst>
          </p:cNvPr>
          <p:cNvSpPr txBox="1"/>
          <p:nvPr/>
        </p:nvSpPr>
        <p:spPr>
          <a:xfrm>
            <a:off x="10373932" y="6298473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/>
              <a:t>دوره تحلیل داده</a:t>
            </a:r>
            <a:endParaRPr lang="en-EE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B5B8-F01E-7193-8857-5854BFE81E05}"/>
              </a:ext>
            </a:extLst>
          </p:cNvPr>
          <p:cNvSpPr txBox="1"/>
          <p:nvPr/>
        </p:nvSpPr>
        <p:spPr>
          <a:xfrm>
            <a:off x="414912" y="6378168"/>
            <a:ext cx="153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EE" dirty="0"/>
              <a:t>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D403-D9EC-2E56-0052-5FD330DFB65F}"/>
              </a:ext>
            </a:extLst>
          </p:cNvPr>
          <p:cNvSpPr txBox="1"/>
          <p:nvPr/>
        </p:nvSpPr>
        <p:spPr>
          <a:xfrm>
            <a:off x="2289157" y="6368586"/>
            <a:ext cx="396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Chapter: </a:t>
            </a:r>
            <a:r>
              <a:rPr lang="en-GB" sz="1800" b="0" i="0" dirty="0">
                <a:effectLst/>
                <a:latin typeface="Roboto" panose="02000000000000000000" pitchFamily="2" charset="0"/>
              </a:rPr>
              <a:t>Building Regression Models</a:t>
            </a:r>
            <a:endParaRPr lang="en-EE" dirty="0"/>
          </a:p>
        </p:txBody>
      </p:sp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10A4E5C9-3ACB-4D76-D01F-CD6812496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957" y="-282493"/>
            <a:ext cx="7422986" cy="7422986"/>
          </a:xfrm>
          <a:prstGeom prst="rect">
            <a:avLst/>
          </a:prstGeom>
        </p:spPr>
      </p:pic>
      <p:pic>
        <p:nvPicPr>
          <p:cNvPr id="13" name="Picture 12" descr="A green and white logo&#10;&#10;AI-generated content may be incorrect.">
            <a:extLst>
              <a:ext uri="{FF2B5EF4-FFF2-40B4-BE49-F238E27FC236}">
                <a16:creationId xmlns:a16="http://schemas.microsoft.com/office/drawing/2014/main" id="{7F8CC7DB-120E-225F-6C8D-9ED1844D6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453" y="5960100"/>
            <a:ext cx="8255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20F5EE2-4D69-BF00-8D88-EC3428A56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0"/>
            <a:ext cx="121618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9918A03B-D80F-E0E2-CF07-444D41E2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683" y="3978233"/>
            <a:ext cx="3162259" cy="316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14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3DDB3F0-746A-F994-530C-6D6F75587858}"/>
              </a:ext>
            </a:extLst>
          </p:cNvPr>
          <p:cNvSpPr txBox="1"/>
          <p:nvPr/>
        </p:nvSpPr>
        <p:spPr>
          <a:xfrm>
            <a:off x="6578489" y="1029287"/>
            <a:ext cx="5613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اگر عمق نوک یک </a:t>
            </a:r>
            <a:r>
              <a:rPr lang="fa-IR" dirty="0" err="1"/>
              <a:t>پنگوئن</a:t>
            </a:r>
            <a:r>
              <a:rPr lang="fa-IR" dirty="0"/>
              <a:t> ۱۷ </a:t>
            </a:r>
            <a:r>
              <a:rPr lang="fa-IR" dirty="0" err="1"/>
              <a:t>میلی‌متر</a:t>
            </a:r>
            <a:r>
              <a:rPr lang="fa-IR" dirty="0"/>
              <a:t> باشد، بهترین حدس برای وزن آن چقدر است؟</a:t>
            </a:r>
          </a:p>
          <a:p>
            <a:pPr algn="r" rtl="1"/>
            <a:endParaRPr lang="en-E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91746-156B-8C56-6D3D-5319A74BFD40}"/>
              </a:ext>
            </a:extLst>
          </p:cNvPr>
          <p:cNvSpPr txBox="1"/>
          <p:nvPr/>
        </p:nvSpPr>
        <p:spPr>
          <a:xfrm>
            <a:off x="7200899" y="1638843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2100g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73DFF-7C37-981A-A85F-652B5767C7A1}"/>
              </a:ext>
            </a:extLst>
          </p:cNvPr>
          <p:cNvSpPr txBox="1"/>
          <p:nvPr/>
        </p:nvSpPr>
        <p:spPr>
          <a:xfrm>
            <a:off x="8372045" y="1638724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3500g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64EF01-7ED2-C1AA-5ECB-78377D1DAE21}"/>
              </a:ext>
            </a:extLst>
          </p:cNvPr>
          <p:cNvSpPr txBox="1"/>
          <p:nvPr/>
        </p:nvSpPr>
        <p:spPr>
          <a:xfrm>
            <a:off x="9543192" y="1658116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4200g</a:t>
            </a:r>
          </a:p>
        </p:txBody>
      </p:sp>
      <p:pic>
        <p:nvPicPr>
          <p:cNvPr id="19" name="Picture 18" descr="A logo on a black background&#10;&#10;Description automatically generated">
            <a:extLst>
              <a:ext uri="{FF2B5EF4-FFF2-40B4-BE49-F238E27FC236}">
                <a16:creationId xmlns:a16="http://schemas.microsoft.com/office/drawing/2014/main" id="{60DFD07E-C0F0-4880-2FA0-90705A40D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009" y="4456053"/>
            <a:ext cx="2745319" cy="2745319"/>
          </a:xfrm>
          <a:prstGeom prst="rect">
            <a:avLst/>
          </a:prstGeom>
        </p:spPr>
      </p:pic>
      <p:pic>
        <p:nvPicPr>
          <p:cNvPr id="3" name="Picture 2" descr="A line graph with orange dots&#10;&#10;AI-generated content may be incorrect.">
            <a:extLst>
              <a:ext uri="{FF2B5EF4-FFF2-40B4-BE49-F238E27FC236}">
                <a16:creationId xmlns:a16="http://schemas.microsoft.com/office/drawing/2014/main" id="{FEDC7E2C-EDF8-06F4-A915-75754C646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49" y="717550"/>
            <a:ext cx="6286500" cy="5422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873C0D-7C0A-4F85-4E63-91A7108E7B4E}"/>
              </a:ext>
            </a:extLst>
          </p:cNvPr>
          <p:cNvSpPr txBox="1"/>
          <p:nvPr/>
        </p:nvSpPr>
        <p:spPr>
          <a:xfrm>
            <a:off x="6567349" y="2656277"/>
            <a:ext cx="5613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dirty="0"/>
              <a:t>وقتی </a:t>
            </a:r>
            <a:r>
              <a:rPr lang="fa-IR" dirty="0" err="1"/>
              <a:t>پنگوئن</a:t>
            </a:r>
            <a:r>
              <a:rPr lang="fa-IR" dirty="0"/>
              <a:t> را وزن </a:t>
            </a:r>
            <a:r>
              <a:rPr lang="fa-IR" dirty="0" err="1"/>
              <a:t>می‌کنیم</a:t>
            </a:r>
            <a:r>
              <a:rPr lang="fa-IR" dirty="0"/>
              <a:t>، متوجه </a:t>
            </a:r>
            <a:r>
              <a:rPr lang="fa-IR" dirty="0" err="1"/>
              <a:t>می‌شویم</a:t>
            </a:r>
            <a:r>
              <a:rPr lang="fa-IR" dirty="0"/>
              <a:t> که وزن واقعی آن </a:t>
            </a:r>
            <a:r>
              <a:rPr lang="fa-IR" b="1" dirty="0"/>
              <a:t>۲۹۹۲ گرم</a:t>
            </a:r>
            <a:r>
              <a:rPr lang="fa-IR" dirty="0"/>
              <a:t> است، یعنی حدس ما </a:t>
            </a:r>
            <a:r>
              <a:rPr lang="fa-IR" b="1" dirty="0"/>
              <a:t>۵۰۸ گرم</a:t>
            </a:r>
            <a:r>
              <a:rPr lang="fa-IR" dirty="0"/>
              <a:t> اختلاف داشت.</a:t>
            </a:r>
            <a:endParaRPr lang="en-EE" dirty="0"/>
          </a:p>
        </p:txBody>
      </p:sp>
      <p:pic>
        <p:nvPicPr>
          <p:cNvPr id="11" name="Picture 10" descr="A graph with a line and numbers&#10;&#10;AI-generated content may be incorrect.">
            <a:extLst>
              <a:ext uri="{FF2B5EF4-FFF2-40B4-BE49-F238E27FC236}">
                <a16:creationId xmlns:a16="http://schemas.microsoft.com/office/drawing/2014/main" id="{A79017F2-6986-17EF-3EC2-48B029066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49" y="717550"/>
            <a:ext cx="62865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1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" grpId="1"/>
      <p:bldP spid="9" grpId="0"/>
      <p:bldP spid="10" grpId="0"/>
      <p:bldP spid="10" grpId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178422D7-C1A9-EF2F-4699-8471A8AD3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21" y="1629643"/>
            <a:ext cx="4435801" cy="38021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AB3558-D96E-A841-A12A-FD251EF525BB}"/>
              </a:ext>
            </a:extLst>
          </p:cNvPr>
          <p:cNvSpPr txBox="1"/>
          <p:nvPr/>
        </p:nvSpPr>
        <p:spPr>
          <a:xfrm>
            <a:off x="2259853" y="730184"/>
            <a:ext cx="7672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>
                <a:solidFill>
                  <a:schemeClr val="accent2"/>
                </a:solidFill>
              </a:rPr>
              <a:t>خطا</a:t>
            </a:r>
            <a:r>
              <a:rPr lang="fa-IR" sz="2400" dirty="0"/>
              <a:t>، تفاوت بین مقدار </a:t>
            </a:r>
            <a:r>
              <a:rPr lang="fa-IR" sz="2400" dirty="0" err="1"/>
              <a:t>پیش‌بینی‌شده</a:t>
            </a:r>
            <a:r>
              <a:rPr lang="fa-IR" sz="2400" dirty="0"/>
              <a:t> روی خط </a:t>
            </a:r>
            <a:r>
              <a:rPr lang="fa-IR" sz="2400" dirty="0" err="1"/>
              <a:t>رگرسیون</a:t>
            </a:r>
            <a:r>
              <a:rPr lang="fa-IR" sz="2400" dirty="0"/>
              <a:t> و مقدار واقعی است</a:t>
            </a:r>
            <a:endParaRPr lang="en-EE" sz="2400" dirty="0"/>
          </a:p>
        </p:txBody>
      </p:sp>
      <p:pic>
        <p:nvPicPr>
          <p:cNvPr id="8" name="Screen Recording 2025-03-19 at 13.50.02">
            <a:hlinkClick r:id="" action="ppaction://media"/>
            <a:extLst>
              <a:ext uri="{FF2B5EF4-FFF2-40B4-BE49-F238E27FC236}">
                <a16:creationId xmlns:a16="http://schemas.microsoft.com/office/drawing/2014/main" id="{852B1FDF-B9C2-3C04-F547-B228B4CB91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26686" y="1629643"/>
            <a:ext cx="4395918" cy="38021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CB6E7A-84AB-C971-7413-6632559E0F63}"/>
              </a:ext>
            </a:extLst>
          </p:cNvPr>
          <p:cNvSpPr txBox="1"/>
          <p:nvPr/>
        </p:nvSpPr>
        <p:spPr>
          <a:xfrm>
            <a:off x="6366933" y="5723467"/>
            <a:ext cx="4833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اگر میانگین خطا را محاسبه کنیم، چه عددی به دست </a:t>
            </a:r>
            <a:r>
              <a:rPr lang="fa-IR" dirty="0" err="1"/>
              <a:t>می‌آوریم</a:t>
            </a:r>
            <a:r>
              <a:rPr lang="fa-IR" dirty="0"/>
              <a:t>؟</a:t>
            </a:r>
          </a:p>
          <a:p>
            <a:endParaRPr lang="en-E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92B3F-100C-DE4E-56F2-E9A680B4F9F7}"/>
              </a:ext>
            </a:extLst>
          </p:cNvPr>
          <p:cNvSpPr txBox="1"/>
          <p:nvPr/>
        </p:nvSpPr>
        <p:spPr>
          <a:xfrm>
            <a:off x="5668491" y="5758484"/>
            <a:ext cx="56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صفر</a:t>
            </a:r>
            <a:endParaRPr lang="en-EE" dirty="0"/>
          </a:p>
        </p:txBody>
      </p:sp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D78CD4EF-C248-9245-F766-559AF740E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7690" y="4667002"/>
            <a:ext cx="3126633" cy="312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1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2ACCDE-EB9C-439C-2E8C-BDC4C0A0D081}"/>
              </a:ext>
            </a:extLst>
          </p:cNvPr>
          <p:cNvSpPr txBox="1"/>
          <p:nvPr/>
        </p:nvSpPr>
        <p:spPr>
          <a:xfrm>
            <a:off x="2713323" y="1008993"/>
            <a:ext cx="893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اگر خطاها را به توان دو برسانیم تا همه </a:t>
            </a:r>
            <a:r>
              <a:rPr lang="fa-IR" dirty="0" err="1"/>
              <a:t>آن‌ها</a:t>
            </a:r>
            <a:r>
              <a:rPr lang="fa-IR" dirty="0"/>
              <a:t> مثبت شوند و سپس میانگین را محاسبه کنیم به یک معیار جدید  میرسیم. </a:t>
            </a:r>
            <a:r>
              <a:rPr lang="en-US" dirty="0"/>
              <a:t> </a:t>
            </a:r>
            <a:endParaRPr lang="en-E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B8F2A8-98CE-2D81-D56F-62D0DECCA695}"/>
              </a:ext>
            </a:extLst>
          </p:cNvPr>
          <p:cNvSpPr/>
          <p:nvPr/>
        </p:nvSpPr>
        <p:spPr>
          <a:xfrm>
            <a:off x="2943694" y="1485377"/>
            <a:ext cx="630461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mean squared error (MSE) </a:t>
            </a:r>
            <a:br>
              <a:rPr lang="fa-I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fa-I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میانگین </a:t>
            </a:r>
            <a:r>
              <a:rPr lang="fa-IR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مربعات</a:t>
            </a:r>
            <a:r>
              <a:rPr lang="fa-I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خطا</a:t>
            </a:r>
            <a:endParaRPr lang="en-GB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Screen Recording 2025-03-19 at 16.35.14">
            <a:hlinkClick r:id="" action="ppaction://media"/>
            <a:extLst>
              <a:ext uri="{FF2B5EF4-FFF2-40B4-BE49-F238E27FC236}">
                <a16:creationId xmlns:a16="http://schemas.microsoft.com/office/drawing/2014/main" id="{01124CA3-3E41-9446-4D8B-B8D9288931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6562" y="2675766"/>
            <a:ext cx="4857572" cy="4086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F1E5BC-4D25-E16B-9B2C-095587AF5AB6}"/>
              </a:ext>
            </a:extLst>
          </p:cNvPr>
          <p:cNvSpPr txBox="1"/>
          <p:nvPr/>
        </p:nvSpPr>
        <p:spPr>
          <a:xfrm>
            <a:off x="5825277" y="3534506"/>
            <a:ext cx="582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/>
              <a:t>میانگین </a:t>
            </a:r>
            <a:r>
              <a:rPr lang="fa-IR" dirty="0" err="1"/>
              <a:t>مربعات</a:t>
            </a:r>
            <a:r>
              <a:rPr lang="fa-IR" dirty="0"/>
              <a:t> خطا معیاری برای دقت </a:t>
            </a:r>
            <a:r>
              <a:rPr lang="fa-IR" dirty="0" err="1"/>
              <a:t>رگرسیون</a:t>
            </a:r>
            <a:r>
              <a:rPr lang="fa-IR" dirty="0"/>
              <a:t> خطی می باشد هرچه این مقدار کمتر باشد </a:t>
            </a:r>
            <a:r>
              <a:rPr lang="fa-IR" dirty="0" err="1"/>
              <a:t>رگرسیون</a:t>
            </a:r>
            <a:r>
              <a:rPr lang="fa-IR" dirty="0"/>
              <a:t> خطی ما </a:t>
            </a:r>
            <a:r>
              <a:rPr lang="fa-IR" dirty="0" err="1"/>
              <a:t>دقیق‌تر</a:t>
            </a:r>
            <a:r>
              <a:rPr lang="fa-IR" dirty="0"/>
              <a:t> است</a:t>
            </a:r>
            <a:endParaRPr lang="en-EE" dirty="0"/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8D31B06F-74CB-D4AD-0608-B071A8747659}"/>
              </a:ext>
            </a:extLst>
          </p:cNvPr>
          <p:cNvSpPr/>
          <p:nvPr/>
        </p:nvSpPr>
        <p:spPr>
          <a:xfrm>
            <a:off x="5723467" y="3429000"/>
            <a:ext cx="6072247" cy="86068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>
              <a:solidFill>
                <a:schemeClr val="tx1"/>
              </a:solidFill>
            </a:endParaRPr>
          </a:p>
        </p:txBody>
      </p:sp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F0C4ABFC-1913-2110-F1CC-1BF032EB1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408" y="3323494"/>
            <a:ext cx="4812929" cy="481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4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29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BE2B52-88C6-9C87-B1F5-2C565E3E0FC9}"/>
              </a:ext>
            </a:extLst>
          </p:cNvPr>
          <p:cNvSpPr txBox="1"/>
          <p:nvPr/>
        </p:nvSpPr>
        <p:spPr>
          <a:xfrm>
            <a:off x="722488" y="790222"/>
            <a:ext cx="1074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فرض کنید مجبور باشیم برای وزن همه </a:t>
            </a:r>
            <a:r>
              <a:rPr lang="fa-IR" dirty="0" err="1"/>
              <a:t>پنگوئن</a:t>
            </a:r>
            <a:r>
              <a:rPr lang="fa-IR" dirty="0"/>
              <a:t> فقط یک حدس داشته باشیم. به عبارت دیگر، خط </a:t>
            </a:r>
            <a:r>
              <a:rPr lang="fa-IR" dirty="0" err="1"/>
              <a:t>رگرسیون</a:t>
            </a:r>
            <a:r>
              <a:rPr lang="fa-IR" dirty="0"/>
              <a:t> ما </a:t>
            </a:r>
            <a:r>
              <a:rPr lang="fa-IR" dirty="0" err="1"/>
              <a:t>شیبی</a:t>
            </a:r>
            <a:r>
              <a:rPr lang="fa-IR" dirty="0"/>
              <a:t> برابر با </a:t>
            </a:r>
            <a:r>
              <a:rPr lang="fa-IR" b="1" dirty="0"/>
              <a:t>0</a:t>
            </a:r>
            <a:r>
              <a:rPr lang="fa-IR" dirty="0"/>
              <a:t> خواهد داشت.</a:t>
            </a:r>
            <a:endParaRPr lang="en-EE" dirty="0"/>
          </a:p>
        </p:txBody>
      </p:sp>
      <p:pic>
        <p:nvPicPr>
          <p:cNvPr id="5" name="Screen Recording 2025-03-19 at 17.05.21">
            <a:hlinkClick r:id="" action="ppaction://media"/>
            <a:extLst>
              <a:ext uri="{FF2B5EF4-FFF2-40B4-BE49-F238E27FC236}">
                <a16:creationId xmlns:a16="http://schemas.microsoft.com/office/drawing/2014/main" id="{69268F07-A2C5-7719-70D6-61B1553DA5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6883" y="1359279"/>
            <a:ext cx="5597516" cy="4708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2F792B-6276-3B84-7572-3DFD22420A0D}"/>
              </a:ext>
            </a:extLst>
          </p:cNvPr>
          <p:cNvSpPr txBox="1"/>
          <p:nvPr/>
        </p:nvSpPr>
        <p:spPr>
          <a:xfrm>
            <a:off x="2217976" y="371352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۳۷۰۰</a:t>
            </a:r>
            <a:endParaRPr lang="en-EE" dirty="0"/>
          </a:p>
        </p:txBody>
      </p:sp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4ED58BCF-D199-E4C9-C3BA-115D068E2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4" y="3828526"/>
            <a:ext cx="3340389" cy="334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5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DCDCE7-ADCB-55E4-E693-268719E2BA31}"/>
                  </a:ext>
                </a:extLst>
              </p:cNvPr>
              <p:cNvSpPr txBox="1"/>
              <p:nvPr/>
            </p:nvSpPr>
            <p:spPr>
              <a:xfrm>
                <a:off x="751078" y="460658"/>
                <a:ext cx="10284177" cy="8807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fa-IR" dirty="0"/>
                  <a:t>استفاده از </a:t>
                </a:r>
                <a:r>
                  <a:rPr lang="fa-IR" b="1" dirty="0" err="1"/>
                  <a:t>رگرسیون</a:t>
                </a:r>
                <a:r>
                  <a:rPr lang="fa-IR" dirty="0"/>
                  <a:t> به جای </a:t>
                </a:r>
                <a:r>
                  <a:rPr lang="fa-IR" b="1" dirty="0"/>
                  <a:t>حدس میانگین وزن</a:t>
                </a:r>
                <a:r>
                  <a:rPr lang="fa-IR" dirty="0"/>
                  <a:t> باعث کاهش </a:t>
                </a:r>
                <a:r>
                  <a:rPr lang="fa-IR" b="1" dirty="0"/>
                  <a:t>33%</a:t>
                </a:r>
                <a:r>
                  <a:rPr lang="fa-IR" dirty="0"/>
                  <a:t> در </a:t>
                </a:r>
                <a:r>
                  <a:rPr lang="fa-IR" b="1" dirty="0"/>
                  <a:t>میانگین </a:t>
                </a:r>
                <a:r>
                  <a:rPr lang="fa-IR" b="1" dirty="0" err="1"/>
                  <a:t>مربعات</a:t>
                </a:r>
                <a:r>
                  <a:rPr lang="fa-IR" b="1" dirty="0"/>
                  <a:t> خطا </a:t>
                </a:r>
                <a:r>
                  <a:rPr lang="en-US" b="1" dirty="0"/>
                  <a:t> (MSE)</a:t>
                </a:r>
                <a:r>
                  <a:rPr lang="fa-IR" dirty="0" err="1"/>
                  <a:t>می‌شود</a:t>
                </a:r>
                <a:r>
                  <a:rPr lang="fa-IR" dirty="0"/>
                  <a:t>. این میزان کاهش با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GB" dirty="0"/>
                          <m:t>R</m:t>
                        </m:r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= 33%</a:t>
                </a:r>
                <a:r>
                  <a:rPr lang="fa-IR" dirty="0"/>
                  <a:t> نشان داده </a:t>
                </a:r>
                <a:r>
                  <a:rPr lang="fa-IR" dirty="0" err="1"/>
                  <a:t>می‌شود</a:t>
                </a:r>
                <a:r>
                  <a:rPr lang="fa-IR" dirty="0"/>
                  <a:t>.</a:t>
                </a:r>
                <a:endParaRPr lang="en-EE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DCDCE7-ADCB-55E4-E693-268719E2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78" y="460658"/>
                <a:ext cx="10284177" cy="880754"/>
              </a:xfrm>
              <a:prstGeom prst="rect">
                <a:avLst/>
              </a:prstGeom>
              <a:blipFill>
                <a:blip r:embed="rId2"/>
                <a:stretch>
                  <a:fillRect r="-494" b="-11429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ED755A-408B-FE8C-7934-16FE04D222CD}"/>
                  </a:ext>
                </a:extLst>
              </p:cNvPr>
              <p:cNvSpPr txBox="1"/>
              <p:nvPr/>
            </p:nvSpPr>
            <p:spPr>
              <a:xfrm>
                <a:off x="3551260" y="1310684"/>
                <a:ext cx="5009641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rtl="1"/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R</m:t>
                        </m:r>
                      </m:e>
                      <m:sup>
                        <m:r>
                          <a:rPr lang="en-GB" b="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</a:t>
                </a:r>
                <a:r>
                  <a:rPr lang="fa-IR" dirty="0"/>
                  <a:t>مقدار کاهش خطا بین میانگین و </a:t>
                </a:r>
                <a:r>
                  <a:rPr lang="fa-IR" dirty="0" err="1"/>
                  <a:t>رگرسیون</a:t>
                </a:r>
                <a:r>
                  <a:rPr lang="fa-IR" dirty="0"/>
                  <a:t> را نشان </a:t>
                </a:r>
                <a:r>
                  <a:rPr lang="fa-IR" dirty="0" err="1"/>
                  <a:t>می‌دهد</a:t>
                </a:r>
                <a:r>
                  <a:rPr lang="fa-IR" dirty="0"/>
                  <a:t>.</a:t>
                </a:r>
                <a:endParaRPr lang="en-EE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ED755A-408B-FE8C-7934-16FE04D22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260" y="1310684"/>
                <a:ext cx="5009641" cy="375552"/>
              </a:xfrm>
              <a:prstGeom prst="rect">
                <a:avLst/>
              </a:prstGeom>
              <a:blipFill>
                <a:blip r:embed="rId3"/>
                <a:stretch>
                  <a:fillRect t="-13333" b="-23333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ame 6">
            <a:extLst>
              <a:ext uri="{FF2B5EF4-FFF2-40B4-BE49-F238E27FC236}">
                <a16:creationId xmlns:a16="http://schemas.microsoft.com/office/drawing/2014/main" id="{6E264C25-4B6D-3542-23B9-7CE6D238BA0D}"/>
              </a:ext>
            </a:extLst>
          </p:cNvPr>
          <p:cNvSpPr/>
          <p:nvPr/>
        </p:nvSpPr>
        <p:spPr>
          <a:xfrm>
            <a:off x="3640667" y="1163929"/>
            <a:ext cx="4910666" cy="677333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EE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8EA738-B812-EC22-AB30-450823899431}"/>
                  </a:ext>
                </a:extLst>
              </p:cNvPr>
              <p:cNvSpPr txBox="1"/>
              <p:nvPr/>
            </p:nvSpPr>
            <p:spPr>
              <a:xfrm>
                <a:off x="2473194" y="2105513"/>
                <a:ext cx="74734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rtl="1"/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R</m:t>
                        </m:r>
                      </m:e>
                      <m:sup>
                        <m:r>
                          <a:rPr lang="en-GB" b="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</a:t>
                </a:r>
                <a:r>
                  <a:rPr lang="fa-IR" dirty="0"/>
                  <a:t>هم کاهش خطای میانگین </a:t>
                </a:r>
                <a:r>
                  <a:rPr lang="fa-IR" dirty="0" err="1"/>
                  <a:t>مربعات</a:t>
                </a:r>
                <a:r>
                  <a:rPr lang="fa-IR" dirty="0"/>
                  <a:t> (</a:t>
                </a:r>
                <a:r>
                  <a:rPr lang="en-GB" dirty="0"/>
                  <a:t>MSE)</a:t>
                </a:r>
                <a:r>
                  <a:rPr lang="fa-IR" dirty="0"/>
                  <a:t> را نشان </a:t>
                </a:r>
                <a:r>
                  <a:rPr lang="fa-IR" dirty="0" err="1"/>
                  <a:t>می‌دهد</a:t>
                </a:r>
                <a:r>
                  <a:rPr lang="fa-IR" dirty="0"/>
                  <a:t> وهم </a:t>
                </a:r>
                <a:r>
                  <a:rPr lang="fa-IR" b="1" dirty="0">
                    <a:solidFill>
                      <a:schemeClr val="accent2"/>
                    </a:solidFill>
                  </a:rPr>
                  <a:t>مربع ضریب همبستگی </a:t>
                </a:r>
                <a:r>
                  <a:rPr lang="fa-IR" dirty="0"/>
                  <a:t>است.</a:t>
                </a:r>
                <a:endParaRPr lang="en-EE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8EA738-B812-EC22-AB30-450823899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194" y="2105513"/>
                <a:ext cx="7473456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ame 9">
            <a:extLst>
              <a:ext uri="{FF2B5EF4-FFF2-40B4-BE49-F238E27FC236}">
                <a16:creationId xmlns:a16="http://schemas.microsoft.com/office/drawing/2014/main" id="{5DE4F57A-9B2C-4941-A99F-D5B479D698C0}"/>
              </a:ext>
            </a:extLst>
          </p:cNvPr>
          <p:cNvSpPr/>
          <p:nvPr/>
        </p:nvSpPr>
        <p:spPr>
          <a:xfrm>
            <a:off x="2629284" y="2010601"/>
            <a:ext cx="7317365" cy="677333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EE" b="1" dirty="0">
              <a:solidFill>
                <a:schemeClr val="tx1"/>
              </a:solidFill>
            </a:endParaRPr>
          </a:p>
        </p:txBody>
      </p:sp>
      <p:pic>
        <p:nvPicPr>
          <p:cNvPr id="13" name="Picture 12" descr="A graph with orange dots&#10;&#10;AI-generated content may be incorrect.">
            <a:extLst>
              <a:ext uri="{FF2B5EF4-FFF2-40B4-BE49-F238E27FC236}">
                <a16:creationId xmlns:a16="http://schemas.microsoft.com/office/drawing/2014/main" id="{8C3F846B-B473-F410-77EB-E4F91D26B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459" y="2778281"/>
            <a:ext cx="4549424" cy="3915262"/>
          </a:xfrm>
          <a:prstGeom prst="rect">
            <a:avLst/>
          </a:prstGeom>
        </p:spPr>
      </p:pic>
      <p:pic>
        <p:nvPicPr>
          <p:cNvPr id="14" name="Picture 13" descr="A logo on a black background&#10;&#10;Description automatically generated">
            <a:extLst>
              <a:ext uri="{FF2B5EF4-FFF2-40B4-BE49-F238E27FC236}">
                <a16:creationId xmlns:a16="http://schemas.microsoft.com/office/drawing/2014/main" id="{01582AF2-CC95-FE70-A9A7-F89689B67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7755" y="4495017"/>
            <a:ext cx="3014808" cy="30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2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3-19 at 20.40.44">
            <a:hlinkClick r:id="" action="ppaction://media"/>
            <a:extLst>
              <a:ext uri="{FF2B5EF4-FFF2-40B4-BE49-F238E27FC236}">
                <a16:creationId xmlns:a16="http://schemas.microsoft.com/office/drawing/2014/main" id="{FB2283B1-0A8F-E209-C0D2-1065E0FC46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733" y="244098"/>
            <a:ext cx="6089650" cy="6369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2C3BC8-2CF1-84AF-9E98-9A6B7C3E0F59}"/>
              </a:ext>
            </a:extLst>
          </p:cNvPr>
          <p:cNvSpPr txBox="1"/>
          <p:nvPr/>
        </p:nvSpPr>
        <p:spPr>
          <a:xfrm>
            <a:off x="6455152" y="795647"/>
            <a:ext cx="504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اگر همبستگی بین دو </a:t>
            </a:r>
            <a:r>
              <a:rPr lang="fa-IR" dirty="0" err="1"/>
              <a:t>اندازه‌گیری</a:t>
            </a:r>
            <a:r>
              <a:rPr lang="fa-IR" dirty="0"/>
              <a:t> ۱ باشد، مقدار </a:t>
            </a:r>
            <a:r>
              <a:rPr lang="en-GB" dirty="0"/>
              <a:t>R²</a:t>
            </a:r>
            <a:r>
              <a:rPr lang="fa-IR" dirty="0"/>
              <a:t> </a:t>
            </a:r>
            <a:r>
              <a:rPr lang="en-GB" dirty="0"/>
              <a:t> </a:t>
            </a:r>
            <a:r>
              <a:rPr lang="fa-IR" dirty="0"/>
              <a:t>چقدر است؟</a:t>
            </a:r>
            <a:endParaRPr lang="en-EE" dirty="0"/>
          </a:p>
        </p:txBody>
      </p:sp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DAD23978-AC81-7188-A784-45DF5EBCB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483" y="3639993"/>
            <a:ext cx="3869831" cy="386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3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6104</TotalTime>
  <Words>257</Words>
  <Application>Microsoft Macintosh PowerPoint</Application>
  <PresentationFormat>Widescreen</PresentationFormat>
  <Paragraphs>25</Paragraphs>
  <Slides>8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Cambria Math</vt:lpstr>
      <vt:lpstr>Roboto</vt:lpstr>
      <vt:lpstr>Office Theme</vt:lpstr>
      <vt:lpstr>محاسبه خطا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Mohammadhossein Bagheri</dc:creator>
  <cp:lastModifiedBy>Mohammadhossein Bagheri</cp:lastModifiedBy>
  <cp:revision>41</cp:revision>
  <dcterms:created xsi:type="dcterms:W3CDTF">2024-11-14T17:21:55Z</dcterms:created>
  <dcterms:modified xsi:type="dcterms:W3CDTF">2025-03-19T18:49:19Z</dcterms:modified>
</cp:coreProperties>
</file>